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0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0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1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3826-77CC-4FB4-A46C-876A77E6F18C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C815-EC8F-4779-B236-FBA81EFC0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046" y="1742085"/>
            <a:ext cx="8024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2022 </a:t>
            </a:r>
            <a:r>
              <a:rPr lang="en-GB" sz="2800" dirty="0">
                <a:solidFill>
                  <a:srgbClr val="FFFF00"/>
                </a:solidFill>
                <a:latin typeface="Georgia" panose="02040502050405020303" pitchFamily="18" charset="0"/>
              </a:rPr>
              <a:t>DRAGON </a:t>
            </a:r>
            <a:r>
              <a:rPr lang="en-GB" sz="28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5 SYMPOSIUM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  <a:latin typeface="Georgia" panose="02040502050405020303" pitchFamily="18" charset="0"/>
              </a:rPr>
              <a:t>MID-TERM </a:t>
            </a:r>
            <a:r>
              <a:rPr lang="en-GB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RESULTS REPORTING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17-21 OCTOBER </a:t>
            </a:r>
            <a:r>
              <a:rPr lang="en-GB" sz="2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2022</a:t>
            </a: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sz="2400" b="1" cap="all" dirty="0" smtClean="0">
                <a:solidFill>
                  <a:schemeClr val="bg1"/>
                </a:solidFill>
                <a:latin typeface="Georgia" panose="02040502050405020303" pitchFamily="18" charset="0"/>
              </a:rPr>
              <a:t>[project ID</a:t>
            </a: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en-GB" sz="2400" b="1" cap="all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Xxxxx</a:t>
            </a:r>
            <a:r>
              <a:rPr lang="en-GB" sz="2400" b="1" cap="all" dirty="0" smtClean="0">
                <a:solidFill>
                  <a:schemeClr val="bg1"/>
                </a:solidFill>
                <a:latin typeface="Georgia" panose="02040502050405020303" pitchFamily="18" charset="0"/>
              </a:rPr>
              <a:t>]</a:t>
            </a:r>
            <a:endParaRPr lang="en-GB" sz="2400" b="1" cap="all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GB" sz="2400" b="1" cap="all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sz="2400" b="1" cap="all" dirty="0" smtClean="0">
                <a:solidFill>
                  <a:schemeClr val="bg1"/>
                </a:solidFill>
                <a:latin typeface="Georgia" panose="02040502050405020303" pitchFamily="18" charset="0"/>
              </a:rPr>
              <a:t>[PROJECT TITLE]</a:t>
            </a:r>
            <a:endParaRPr lang="en-GB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991" y="149772"/>
            <a:ext cx="7937938" cy="733097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Georgia" panose="02040502050405020303" pitchFamily="18" charset="0"/>
              </a:rPr>
              <a:t>Dragon 5 </a:t>
            </a:r>
            <a:r>
              <a:rPr lang="en-GB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Mid-term Results Project </a:t>
            </a:r>
            <a:endParaRPr lang="en-GB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50" y="1620673"/>
            <a:ext cx="10865064" cy="3897257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sz="2000" b="1" cap="all" dirty="0">
                <a:latin typeface="Georgia" panose="02040502050405020303" pitchFamily="18" charset="0"/>
              </a:rPr>
              <a:t>&lt;INSERT DAY &amp; DATE in PROGRAMME</a:t>
            </a:r>
            <a:r>
              <a:rPr lang="en-GB" sz="2000" b="1" cap="all" dirty="0" smtClean="0">
                <a:latin typeface="Georgia" panose="02040502050405020303" pitchFamily="18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sz="2000" b="1" cap="all" dirty="0">
                <a:latin typeface="Georgia" panose="02040502050405020303" pitchFamily="18" charset="0"/>
              </a:rPr>
              <a:t/>
            </a:r>
            <a:br>
              <a:rPr lang="en-GB" sz="2000" b="1" cap="all" dirty="0">
                <a:latin typeface="Georgia" panose="02040502050405020303" pitchFamily="18" charset="0"/>
              </a:rPr>
            </a:br>
            <a:r>
              <a:rPr lang="en-GB" sz="2000" b="1" cap="all" dirty="0" smtClean="0">
                <a:latin typeface="Georgia" panose="02040502050405020303" pitchFamily="18" charset="0"/>
              </a:rPr>
              <a:t>ID</a:t>
            </a:r>
            <a:r>
              <a:rPr lang="en-GB" sz="2000" b="1" cap="all" dirty="0">
                <a:latin typeface="Georgia" panose="02040502050405020303" pitchFamily="18" charset="0"/>
              </a:rPr>
              <a:t>. </a:t>
            </a:r>
            <a:r>
              <a:rPr lang="en-GB" sz="2000" b="1" cap="all" dirty="0" err="1">
                <a:latin typeface="Georgia" panose="02040502050405020303" pitchFamily="18" charset="0"/>
              </a:rPr>
              <a:t>xxxxx</a:t>
            </a:r>
            <a:r>
              <a:rPr lang="en-GB" sz="2000" b="1" cap="all" dirty="0">
                <a:latin typeface="Georgia" panose="02040502050405020303" pitchFamily="18" charset="0"/>
              </a:rPr>
              <a:t> </a:t>
            </a:r>
            <a:endParaRPr lang="en-GB" sz="2000" b="1" cap="all" dirty="0" smtClean="0"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GB" sz="2000" b="1" cap="all" dirty="0"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sz="2000" b="1" cap="all" dirty="0">
                <a:latin typeface="Georgia" panose="02040502050405020303" pitchFamily="18" charset="0"/>
              </a:rPr>
              <a:t>PROJECT TITLE: </a:t>
            </a:r>
            <a:endParaRPr lang="en-GB" sz="2000" b="1" cap="all" dirty="0" smtClean="0"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GB" sz="2000" b="1" cap="al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000" b="1" cap="all" dirty="0" smtClean="0">
                <a:latin typeface="Georgia" panose="02040502050405020303" pitchFamily="18" charset="0"/>
              </a:rPr>
              <a:t>principal Investigators: </a:t>
            </a:r>
            <a:r>
              <a:rPr lang="en-GB" sz="2000" b="1" cap="all" dirty="0">
                <a:latin typeface="Georgia" panose="02040502050405020303" pitchFamily="18" charset="0"/>
              </a:rPr>
              <a:t>[</a:t>
            </a:r>
            <a:r>
              <a:rPr lang="en-GB" sz="2000" b="1" cap="all" dirty="0" smtClean="0">
                <a:latin typeface="Georgia" panose="02040502050405020303" pitchFamily="18" charset="0"/>
              </a:rPr>
              <a:t>NAMEs] </a:t>
            </a:r>
          </a:p>
          <a:p>
            <a:pPr marL="0" indent="0">
              <a:buNone/>
            </a:pPr>
            <a:endParaRPr lang="en-GB" sz="2000" b="1" cap="all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000" b="1" cap="all" dirty="0" smtClean="0">
                <a:latin typeface="Georgia" panose="02040502050405020303" pitchFamily="18" charset="0"/>
              </a:rPr>
              <a:t>Co-authors: [names]</a:t>
            </a:r>
          </a:p>
          <a:p>
            <a:pPr marL="0" indent="0">
              <a:buNone/>
            </a:pPr>
            <a:endParaRPr lang="en-GB" sz="2000" b="1" cap="al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000" b="1" cap="all" dirty="0" smtClean="0">
                <a:latin typeface="Georgia" panose="02040502050405020303" pitchFamily="18" charset="0"/>
              </a:rPr>
              <a:t>presented By: </a:t>
            </a:r>
            <a:r>
              <a:rPr lang="en-GB" sz="2000" b="1" cap="all" dirty="0">
                <a:latin typeface="Georgia" panose="02040502050405020303" pitchFamily="18" charset="0"/>
              </a:rPr>
              <a:t>[NAME]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3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 txBox="1">
            <a:spLocks/>
          </p:cNvSpPr>
          <p:nvPr/>
        </p:nvSpPr>
        <p:spPr>
          <a:xfrm>
            <a:off x="905581" y="253030"/>
            <a:ext cx="10108800" cy="565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991" y="149772"/>
            <a:ext cx="7937938" cy="733097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Georgia" panose="02040502050405020303" pitchFamily="18" charset="0"/>
              </a:rPr>
              <a:t>Dragon 5 </a:t>
            </a:r>
            <a:r>
              <a:rPr lang="en-GB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Mid-term Results Reporting </a:t>
            </a:r>
            <a:endParaRPr lang="en-GB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39" y="1426723"/>
            <a:ext cx="11043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Inform on the project’s objectives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Detail the Copernicus Sentinels, ESA, Chinese and ESA Third Party Mission data utilised after </a:t>
            </a:r>
            <a:r>
              <a:rPr lang="en-GB" sz="2000" dirty="0" smtClean="0">
                <a:latin typeface="Georgia" panose="02040502050405020303" pitchFamily="18" charset="0"/>
              </a:rPr>
              <a:t>2 years </a:t>
            </a:r>
            <a:r>
              <a:rPr lang="en-GB" sz="2000" dirty="0" smtClean="0">
                <a:latin typeface="Georgia" panose="02040502050405020303" pitchFamily="18" charset="0"/>
              </a:rPr>
              <a:t>(complete slide 4)</a:t>
            </a:r>
            <a:endParaRPr lang="en-GB" sz="2000" dirty="0">
              <a:latin typeface="Georgia" panose="02040502050405020303" pitchFamily="18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Detail the in-situ data measurements and requirements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Provide details on field data collection campaigns and periods in P.R. China or other study areas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Inform on the results after </a:t>
            </a:r>
            <a:r>
              <a:rPr lang="en-GB" sz="2000" dirty="0" smtClean="0">
                <a:latin typeface="Georgia" panose="02040502050405020303" pitchFamily="18" charset="0"/>
              </a:rPr>
              <a:t>2 </a:t>
            </a:r>
            <a:r>
              <a:rPr lang="en-GB" sz="2000" dirty="0" smtClean="0">
                <a:latin typeface="Georgia" panose="02040502050405020303" pitchFamily="18" charset="0"/>
              </a:rPr>
              <a:t>years </a:t>
            </a:r>
            <a:r>
              <a:rPr lang="en-GB" sz="2000" dirty="0">
                <a:latin typeface="Georgia" panose="02040502050405020303" pitchFamily="18" charset="0"/>
              </a:rPr>
              <a:t>of activity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Inform on the project’s schedule, planning &amp; contribution of the partners for the following year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eorgia" panose="02040502050405020303" pitchFamily="18" charset="0"/>
              </a:rPr>
              <a:t>Report</a:t>
            </a:r>
            <a:r>
              <a:rPr lang="en-GB" sz="2000" dirty="0" smtClean="0">
                <a:latin typeface="Georgia" panose="02040502050405020303" pitchFamily="18" charset="0"/>
              </a:rPr>
              <a:t> </a:t>
            </a:r>
            <a:r>
              <a:rPr lang="en-GB" sz="2000" dirty="0">
                <a:latin typeface="Georgia" panose="02040502050405020303" pitchFamily="18" charset="0"/>
              </a:rPr>
              <a:t>on the level and training of young scientists on the </a:t>
            </a:r>
            <a:r>
              <a:rPr lang="en-GB" sz="2000" dirty="0" smtClean="0">
                <a:latin typeface="Georgia" panose="02040502050405020303" pitchFamily="18" charset="0"/>
              </a:rPr>
              <a:t>project achievements, </a:t>
            </a:r>
            <a:r>
              <a:rPr lang="en-GB" sz="2000" dirty="0">
                <a:latin typeface="Georgia" panose="02040502050405020303" pitchFamily="18" charset="0"/>
              </a:rPr>
              <a:t>including plans for academic </a:t>
            </a:r>
            <a:r>
              <a:rPr lang="en-GB" sz="2000" dirty="0" smtClean="0">
                <a:latin typeface="Georgia" panose="02040502050405020303" pitchFamily="18" charset="0"/>
              </a:rPr>
              <a:t>exchanges</a:t>
            </a:r>
          </a:p>
          <a:p>
            <a:pPr>
              <a:buSzPct val="120000"/>
            </a:pPr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375" y="126123"/>
            <a:ext cx="6597275" cy="852593"/>
          </a:xfrm>
        </p:spPr>
        <p:txBody>
          <a:bodyPr>
            <a:normAutofit/>
          </a:bodyPr>
          <a:lstStyle/>
          <a:p>
            <a:pPr algn="ctr"/>
            <a:r>
              <a:rPr lang="en-GB" sz="30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EO Data Delivery</a:t>
            </a:r>
            <a:endParaRPr lang="en-GB" sz="3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4820" y="1225882"/>
            <a:ext cx="11074365" cy="5847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1600" kern="0" dirty="0">
                <a:solidFill>
                  <a:schemeClr val="tx1"/>
                </a:solidFill>
                <a:latin typeface="Georgia" panose="02040502050405020303" pitchFamily="18" charset="0"/>
              </a:rPr>
              <a:t>Data access </a:t>
            </a:r>
            <a:r>
              <a:rPr lang="en-GB" sz="1600" dirty="0">
                <a:solidFill>
                  <a:schemeClr val="tx1"/>
                </a:solidFill>
                <a:latin typeface="Georgia" panose="02040502050405020303" pitchFamily="18" charset="0"/>
              </a:rPr>
              <a:t>(list all missions and issues if any). NB. in the tables please insert cumulative figures (since </a:t>
            </a:r>
            <a:r>
              <a:rPr lang="en-GB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July </a:t>
            </a:r>
            <a:r>
              <a:rPr lang="en-GB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2020) </a:t>
            </a:r>
            <a:r>
              <a:rPr lang="en-GB" sz="1600" dirty="0">
                <a:solidFill>
                  <a:schemeClr val="tx1"/>
                </a:solidFill>
                <a:latin typeface="Georgia" panose="02040502050405020303" pitchFamily="18" charset="0"/>
              </a:rPr>
              <a:t>for </a:t>
            </a:r>
            <a:r>
              <a:rPr lang="en-GB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no</a:t>
            </a:r>
            <a:r>
              <a:rPr lang="en-GB" sz="1600" dirty="0">
                <a:solidFill>
                  <a:schemeClr val="tx1"/>
                </a:solidFill>
                <a:latin typeface="Georgia" panose="02040502050405020303" pitchFamily="18" charset="0"/>
              </a:rPr>
              <a:t>. of scenes of high bit rate data (e.g. S1 100 scenes). If data delivery is low bit rate by ftp, insert “ftp”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73879"/>
              </p:ext>
            </p:extLst>
          </p:nvPr>
        </p:nvGraphicFramePr>
        <p:xfrm>
          <a:off x="623647" y="1961459"/>
          <a:ext cx="3538450" cy="466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797">
                  <a:extLst>
                    <a:ext uri="{9D8B030D-6E8A-4147-A177-3AD203B41FA5}">
                      <a16:colId xmlns:a16="http://schemas.microsoft.com/office/drawing/2014/main" val="3580204582"/>
                    </a:ext>
                  </a:extLst>
                </a:gridCol>
                <a:gridCol w="788653">
                  <a:extLst>
                    <a:ext uri="{9D8B030D-6E8A-4147-A177-3AD203B41FA5}">
                      <a16:colId xmlns:a16="http://schemas.microsoft.com/office/drawing/2014/main" val="219343669"/>
                    </a:ext>
                  </a:extLst>
                </a:gridCol>
              </a:tblGrid>
              <a:tr h="699759">
                <a:tc>
                  <a:txBody>
                    <a:bodyPr/>
                    <a:lstStyle/>
                    <a:p>
                      <a:r>
                        <a:rPr lang="en-GB" sz="1400" dirty="0"/>
                        <a:t>ESA Third Party 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No. </a:t>
                      </a:r>
                    </a:p>
                    <a:p>
                      <a:r>
                        <a:rPr lang="en-GB" sz="1000" dirty="0"/>
                        <a:t>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67168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r>
                        <a:rPr lang="en-GB" sz="11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229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r>
                        <a:rPr lang="en-GB" sz="11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45185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r>
                        <a:rPr lang="en-GB" sz="11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76814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r>
                        <a:rPr lang="en-GB" sz="11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60255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r>
                        <a:rPr lang="en-GB" sz="1100" dirty="0"/>
                        <a:t>5</a:t>
                      </a:r>
                      <a:r>
                        <a:rPr lang="en-GB" sz="1100" dirty="0" smtClean="0"/>
                        <a:t>.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035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r>
                        <a:rPr lang="en-GB" sz="11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17195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4933"/>
                  </a:ext>
                </a:extLst>
              </a:tr>
              <a:tr h="18508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Issues: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738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36835"/>
              </p:ext>
            </p:extLst>
          </p:nvPr>
        </p:nvGraphicFramePr>
        <p:xfrm>
          <a:off x="4249716" y="1961459"/>
          <a:ext cx="3625159" cy="460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180">
                  <a:extLst>
                    <a:ext uri="{9D8B030D-6E8A-4147-A177-3AD203B41FA5}">
                      <a16:colId xmlns:a16="http://schemas.microsoft.com/office/drawing/2014/main" val="3580204582"/>
                    </a:ext>
                  </a:extLst>
                </a:gridCol>
                <a:gridCol w="807979">
                  <a:extLst>
                    <a:ext uri="{9D8B030D-6E8A-4147-A177-3AD203B41FA5}">
                      <a16:colId xmlns:a16="http://schemas.microsoft.com/office/drawing/2014/main" val="219343669"/>
                    </a:ext>
                  </a:extLst>
                </a:gridCol>
              </a:tblGrid>
              <a:tr h="691473">
                <a:tc>
                  <a:txBody>
                    <a:bodyPr/>
                    <a:lstStyle/>
                    <a:p>
                      <a:r>
                        <a:rPr lang="en-GB" sz="1400" dirty="0"/>
                        <a:t>ESA Third Party 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No. </a:t>
                      </a:r>
                    </a:p>
                    <a:p>
                      <a:r>
                        <a:rPr lang="en-GB" sz="1000" dirty="0"/>
                        <a:t>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67168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GB" sz="11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229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GB" sz="11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45185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GB" sz="11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76814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GB" sz="11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60255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GB" sz="11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035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GB" sz="11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17195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4933"/>
                  </a:ext>
                </a:extLst>
              </a:tr>
              <a:tr h="1828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Issues: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738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740A03D-5ABF-0B43-9FAD-9ECE498E0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44674"/>
              </p:ext>
            </p:extLst>
          </p:nvPr>
        </p:nvGraphicFramePr>
        <p:xfrm>
          <a:off x="8024648" y="1961459"/>
          <a:ext cx="3594537" cy="460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384">
                  <a:extLst>
                    <a:ext uri="{9D8B030D-6E8A-4147-A177-3AD203B41FA5}">
                      <a16:colId xmlns:a16="http://schemas.microsoft.com/office/drawing/2014/main" val="3580204582"/>
                    </a:ext>
                  </a:extLst>
                </a:gridCol>
                <a:gridCol w="801153">
                  <a:extLst>
                    <a:ext uri="{9D8B030D-6E8A-4147-A177-3AD203B41FA5}">
                      <a16:colId xmlns:a16="http://schemas.microsoft.com/office/drawing/2014/main" val="219343669"/>
                    </a:ext>
                  </a:extLst>
                </a:gridCol>
              </a:tblGrid>
              <a:tr h="685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Chinese EO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No. </a:t>
                      </a:r>
                    </a:p>
                    <a:p>
                      <a:r>
                        <a:rPr lang="en-GB" sz="1000" dirty="0"/>
                        <a:t>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67168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r>
                        <a:rPr lang="en-GB" sz="11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229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r>
                        <a:rPr lang="en-GB" sz="11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45185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r>
                        <a:rPr lang="en-GB" sz="11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76814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r>
                        <a:rPr lang="en-GB" sz="11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60255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r>
                        <a:rPr lang="en-GB" sz="11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035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r>
                        <a:rPr lang="en-GB" sz="11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17195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4933"/>
                  </a:ext>
                </a:extLst>
              </a:tr>
              <a:tr h="18373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Issues: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4206" y="285001"/>
            <a:ext cx="86079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kern="0" dirty="0">
                <a:solidFill>
                  <a:schemeClr val="bg1"/>
                </a:solidFill>
                <a:latin typeface="Georgia" panose="02040502050405020303" pitchFamily="18" charset="0"/>
              </a:rPr>
              <a:t>European Young scientists contributions in </a:t>
            </a:r>
            <a:r>
              <a:rPr lang="en-GB" sz="28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Dragon 5</a:t>
            </a:r>
            <a:endParaRPr lang="en-GB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56675"/>
              </p:ext>
            </p:extLst>
          </p:nvPr>
        </p:nvGraphicFramePr>
        <p:xfrm>
          <a:off x="654266" y="1505606"/>
          <a:ext cx="10704788" cy="444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873">
                  <a:extLst>
                    <a:ext uri="{9D8B030D-6E8A-4147-A177-3AD203B41FA5}">
                      <a16:colId xmlns:a16="http://schemas.microsoft.com/office/drawing/2014/main" val="1902344832"/>
                    </a:ext>
                  </a:extLst>
                </a:gridCol>
                <a:gridCol w="1989800">
                  <a:extLst>
                    <a:ext uri="{9D8B030D-6E8A-4147-A177-3AD203B41FA5}">
                      <a16:colId xmlns:a16="http://schemas.microsoft.com/office/drawing/2014/main" val="1315194935"/>
                    </a:ext>
                  </a:extLst>
                </a:gridCol>
                <a:gridCol w="2884908">
                  <a:extLst>
                    <a:ext uri="{9D8B030D-6E8A-4147-A177-3AD203B41FA5}">
                      <a16:colId xmlns:a16="http://schemas.microsoft.com/office/drawing/2014/main" val="1702360761"/>
                    </a:ext>
                  </a:extLst>
                </a:gridCol>
                <a:gridCol w="4011207">
                  <a:extLst>
                    <a:ext uri="{9D8B030D-6E8A-4147-A177-3AD203B41FA5}">
                      <a16:colId xmlns:a16="http://schemas.microsoft.com/office/drawing/2014/main" val="2645445011"/>
                    </a:ext>
                  </a:extLst>
                </a:gridCol>
              </a:tblGrid>
              <a:tr h="88917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Institution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Poster title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Contribution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23703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89349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49685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86115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87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6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1865" y="285001"/>
            <a:ext cx="86079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Chinese </a:t>
            </a:r>
            <a:r>
              <a:rPr lang="en-GB" sz="2800" kern="0" dirty="0">
                <a:solidFill>
                  <a:schemeClr val="bg1"/>
                </a:solidFill>
                <a:latin typeface="Georgia" panose="02040502050405020303" pitchFamily="18" charset="0"/>
              </a:rPr>
              <a:t>Young scientists contributions in </a:t>
            </a:r>
            <a:r>
              <a:rPr lang="en-GB" sz="28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Dragon 5</a:t>
            </a:r>
            <a:endParaRPr lang="en-GB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56675"/>
              </p:ext>
            </p:extLst>
          </p:nvPr>
        </p:nvGraphicFramePr>
        <p:xfrm>
          <a:off x="654266" y="1505606"/>
          <a:ext cx="10704788" cy="444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873">
                  <a:extLst>
                    <a:ext uri="{9D8B030D-6E8A-4147-A177-3AD203B41FA5}">
                      <a16:colId xmlns:a16="http://schemas.microsoft.com/office/drawing/2014/main" val="1902344832"/>
                    </a:ext>
                  </a:extLst>
                </a:gridCol>
                <a:gridCol w="1989800">
                  <a:extLst>
                    <a:ext uri="{9D8B030D-6E8A-4147-A177-3AD203B41FA5}">
                      <a16:colId xmlns:a16="http://schemas.microsoft.com/office/drawing/2014/main" val="1315194935"/>
                    </a:ext>
                  </a:extLst>
                </a:gridCol>
                <a:gridCol w="2884908">
                  <a:extLst>
                    <a:ext uri="{9D8B030D-6E8A-4147-A177-3AD203B41FA5}">
                      <a16:colId xmlns:a16="http://schemas.microsoft.com/office/drawing/2014/main" val="1702360761"/>
                    </a:ext>
                  </a:extLst>
                </a:gridCol>
                <a:gridCol w="4011207">
                  <a:extLst>
                    <a:ext uri="{9D8B030D-6E8A-4147-A177-3AD203B41FA5}">
                      <a16:colId xmlns:a16="http://schemas.microsoft.com/office/drawing/2014/main" val="2645445011"/>
                    </a:ext>
                  </a:extLst>
                </a:gridCol>
              </a:tblGrid>
              <a:tr h="88917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Institution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Poster title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Contribution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23703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89349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49685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86115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87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309</Words>
  <Application>Microsoft Office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Verdana</vt:lpstr>
      <vt:lpstr>Office Theme</vt:lpstr>
      <vt:lpstr>PowerPoint Presentation</vt:lpstr>
      <vt:lpstr>Dragon 5 Mid-term Results Project </vt:lpstr>
      <vt:lpstr>Dragon 5 Mid-term Results Reporting </vt:lpstr>
      <vt:lpstr>EO Data Delivery</vt:lpstr>
      <vt:lpstr>European Young scientists contributions in Dragon 5</vt:lpstr>
      <vt:lpstr>Chinese Young scientists contributions in Dragon 5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Ramoino</dc:creator>
  <cp:lastModifiedBy>Irene Renis</cp:lastModifiedBy>
  <cp:revision>26</cp:revision>
  <dcterms:created xsi:type="dcterms:W3CDTF">2022-09-15T07:52:07Z</dcterms:created>
  <dcterms:modified xsi:type="dcterms:W3CDTF">2022-09-16T09:41:19Z</dcterms:modified>
</cp:coreProperties>
</file>